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7" r:id="rId11"/>
    <p:sldId id="267" r:id="rId12"/>
    <p:sldId id="27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-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58B4C-A66F-45C9-9F57-4A88889687C0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86B3C-4178-4794-9DFB-B8C38990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51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414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3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478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933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736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20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00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432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526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080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094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071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691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02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07-Aug-22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07-Aug-22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07-Aug-22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07-Aug-22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07-Aug-22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07-Aug-22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07-Aug-22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07-Aug-22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07-Aug-22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07-Aug-22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07-Aug-22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07-Aug-22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07-Aug-22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07-Aug-22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07-Aug-22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07-Aug-22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07-Aug-22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hyperlink" Target="https://vnexpress.net/nguyen-nhan-bien-chet-man-hon-nuoc-dai-duong-3466009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5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tags" Target="../tags/tag31.xml"/><Relationship Id="rId7" Type="http://schemas.openxmlformats.org/officeDocument/2006/relationships/image" Target="../media/image27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3.xml"/><Relationship Id="rId10" Type="http://schemas.openxmlformats.org/officeDocument/2006/relationships/hyperlink" Target="https://dangcongsan.vn/nuoc-sach-va-ve-sinh-moi-truong-nong-thon/tin-hoat-dong/nuoc-sach--nhu-cau-thiet-yeu-cho-vung-nong-thon-222955.html" TargetMode="External"/><Relationship Id="rId4" Type="http://schemas.openxmlformats.org/officeDocument/2006/relationships/slideLayout" Target="../slideLayouts/slideLayout2.xml"/><Relationship Id="rId9" Type="http://schemas.openxmlformats.org/officeDocument/2006/relationships/hyperlink" Target="https://vatgia.com/raovat/8972/13859038/su-dung-may-bom-nuoc-tuoi-ruong-o-nong-thon.html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34.xml"/><Relationship Id="rId7" Type="http://schemas.openxmlformats.org/officeDocument/2006/relationships/image" Target="../media/image16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14.xml"/><Relationship Id="rId11" Type="http://schemas.openxmlformats.org/officeDocument/2006/relationships/hyperlink" Target="https://luatminhkhue.vn/o-nhiem-moi-truong-nuoc-la-gi-quy-dinh-ve-o-nhiem-moi-truong-nuoc.aspx" TargetMode="External"/><Relationship Id="rId5" Type="http://schemas.openxmlformats.org/officeDocument/2006/relationships/slideLayout" Target="../slideLayouts/slideLayout2.xml"/><Relationship Id="rId10" Type="http://schemas.openxmlformats.org/officeDocument/2006/relationships/hyperlink" Target="https://www.thiennhien.net/2019/06/04/han-han-thieu-nuoc-de-doa-hang-chuc-ngan-hec-ta-cay-trong/" TargetMode="External"/><Relationship Id="rId4" Type="http://schemas.openxmlformats.org/officeDocument/2006/relationships/tags" Target="../tags/tag35.xml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5.png"/><Relationship Id="rId5" Type="http://schemas.openxmlformats.org/officeDocument/2006/relationships/tags" Target="../tags/tag7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ntrip.vn/cam-nang/bien-ho-gia-lai-43450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hyperlink" Target="https://leadtour.vn/em-muon-di-ho-thac-ba-yen-bai/" TargetMode="External"/><Relationship Id="rId5" Type="http://schemas.openxmlformats.org/officeDocument/2006/relationships/image" Target="../media/image11.jpeg"/><Relationship Id="rId10" Type="http://schemas.openxmlformats.org/officeDocument/2006/relationships/hyperlink" Target="https://backan.gov.vn/pages/ho-ba-be-lap-ky-luc-viet-nam.aspx" TargetMode="External"/><Relationship Id="rId4" Type="http://schemas.openxmlformats.org/officeDocument/2006/relationships/image" Target="../media/image10.jpeg"/><Relationship Id="rId9" Type="http://schemas.openxmlformats.org/officeDocument/2006/relationships/hyperlink" Target="https://vtv.vn/du-lich/nguoc-dong-lich-su-tim-hieu-thang-canh-ho-tay-ha-noi-144023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8.emf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C028EC0-7487-4BD9-80C9-DB1C5DC0A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134" y="5131124"/>
            <a:ext cx="1170434" cy="11704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040" y="-23240"/>
            <a:ext cx="6845822" cy="604114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A913DDC-DB95-48F5-95E3-922B290A1989}"/>
              </a:ext>
            </a:extLst>
          </p:cNvPr>
          <p:cNvSpPr txBox="1"/>
          <p:nvPr/>
        </p:nvSpPr>
        <p:spPr>
          <a:xfrm rot="21332577">
            <a:off x="2641599" y="3119692"/>
            <a:ext cx="690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ea"/>
                <a:sym typeface="+mn-lt"/>
              </a:rPr>
              <a:t>Địa</a:t>
            </a:r>
            <a:r>
              <a:rPr lang="en-US" altLang="zh-CN" sz="5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5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ea"/>
                <a:sym typeface="+mn-lt"/>
              </a:rPr>
              <a:t>lý</a:t>
            </a:r>
            <a:r>
              <a:rPr lang="en-US" altLang="zh-CN" sz="5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5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ea"/>
                <a:sym typeface="+mn-lt"/>
              </a:rPr>
              <a:t>lớp</a:t>
            </a:r>
            <a:r>
              <a:rPr lang="en-US" altLang="zh-CN" sz="5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ea"/>
                <a:sym typeface="+mn-lt"/>
              </a:rPr>
              <a:t> 6</a:t>
            </a:r>
            <a:endParaRPr lang="zh-CN" altLang="en-US" sz="5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B2F0782-BD5A-409A-9457-614CBBFB6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16" y="3309840"/>
            <a:ext cx="1170434" cy="11704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714" y="410721"/>
            <a:ext cx="1170434" cy="11704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2616168" cy="2616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5018" y="6070725"/>
            <a:ext cx="3377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GV: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Thị Kim Liên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5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4669249" y="395510"/>
            <a:ext cx="2961170" cy="1222496"/>
            <a:chOff x="3323527" y="378816"/>
            <a:chExt cx="2961170" cy="122249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7" name="Rounded Rectangle 36"/>
            <p:cNvSpPr/>
            <p:nvPr/>
          </p:nvSpPr>
          <p:spPr>
            <a:xfrm>
              <a:off x="3323527" y="378816"/>
              <a:ext cx="2961170" cy="1222496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3175" cmpd="sng">
              <a:prstDash val="solid"/>
            </a:ln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ounded Rectangle 4"/>
            <p:cNvSpPr txBox="1"/>
            <p:nvPr/>
          </p:nvSpPr>
          <p:spPr>
            <a:xfrm>
              <a:off x="3359333" y="414622"/>
              <a:ext cx="2889558" cy="11508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200" b="1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sz="3200" b="1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hồ</a:t>
              </a:r>
              <a:endParaRPr lang="vi-VN" sz="32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Straight Connector 14"/>
          <p:cNvSpPr/>
          <p:nvPr/>
        </p:nvSpPr>
        <p:spPr>
          <a:xfrm>
            <a:off x="6149834" y="1657941"/>
            <a:ext cx="2448740" cy="52949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64747"/>
                </a:lnTo>
                <a:lnTo>
                  <a:pt x="2448740" y="264747"/>
                </a:lnTo>
                <a:lnTo>
                  <a:pt x="2448740" y="529494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Straight Connector 5"/>
          <p:cNvSpPr/>
          <p:nvPr/>
        </p:nvSpPr>
        <p:spPr>
          <a:xfrm>
            <a:off x="3571523" y="1657941"/>
            <a:ext cx="2578311" cy="52949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578311" y="0"/>
                </a:moveTo>
                <a:lnTo>
                  <a:pt x="2578311" y="264747"/>
                </a:lnTo>
                <a:lnTo>
                  <a:pt x="0" y="264747"/>
                </a:lnTo>
                <a:lnTo>
                  <a:pt x="0" y="529494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3" name="Group 42"/>
          <p:cNvGrpSpPr/>
          <p:nvPr/>
        </p:nvGrpSpPr>
        <p:grpSpPr>
          <a:xfrm>
            <a:off x="2072911" y="2227370"/>
            <a:ext cx="3237368" cy="1323735"/>
            <a:chOff x="607117" y="2130806"/>
            <a:chExt cx="3237368" cy="132373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4" name="Rounded Rectangle 43"/>
            <p:cNvSpPr/>
            <p:nvPr/>
          </p:nvSpPr>
          <p:spPr>
            <a:xfrm>
              <a:off x="607117" y="2130806"/>
              <a:ext cx="3237368" cy="1323735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Rounded Rectangle 7"/>
            <p:cNvSpPr txBox="1"/>
            <p:nvPr/>
          </p:nvSpPr>
          <p:spPr>
            <a:xfrm>
              <a:off x="645888" y="2169577"/>
              <a:ext cx="3159826" cy="12461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b="1" kern="12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Theo </a:t>
              </a:r>
              <a:r>
                <a:rPr lang="en-US" sz="2900" b="1" kern="1200" dirty="0" err="1">
                  <a:solidFill>
                    <a:schemeClr val="tx2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900" b="1" kern="12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kern="1200" dirty="0" err="1">
                  <a:solidFill>
                    <a:schemeClr val="tx2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endParaRPr lang="en-US" sz="2900" b="1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b="1" kern="12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kern="1200" dirty="0" err="1">
                  <a:solidFill>
                    <a:schemeClr val="tx2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900" b="1" kern="12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kern="1200" dirty="0" err="1">
                  <a:solidFill>
                    <a:schemeClr val="tx2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vi-VN" sz="2900" b="1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850319" y="2227369"/>
            <a:ext cx="3496509" cy="1323735"/>
            <a:chOff x="5504599" y="2130806"/>
            <a:chExt cx="3496509" cy="132373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7" name="Rounded Rectangle 46"/>
            <p:cNvSpPr/>
            <p:nvPr/>
          </p:nvSpPr>
          <p:spPr>
            <a:xfrm>
              <a:off x="5504599" y="2130806"/>
              <a:ext cx="3496509" cy="1323735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ounded Rectangle 16"/>
            <p:cNvSpPr txBox="1"/>
            <p:nvPr/>
          </p:nvSpPr>
          <p:spPr>
            <a:xfrm>
              <a:off x="5543370" y="2169577"/>
              <a:ext cx="3418967" cy="12461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b="1" kern="12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Theo </a:t>
              </a:r>
              <a:r>
                <a:rPr lang="en-US" sz="2900" b="1" kern="1200" dirty="0" err="1">
                  <a:solidFill>
                    <a:schemeClr val="tx2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nguồn</a:t>
              </a:r>
              <a:r>
                <a:rPr lang="en-US" sz="2900" b="1" kern="12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kern="1200" dirty="0" err="1">
                  <a:solidFill>
                    <a:schemeClr val="tx2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gốc</a:t>
              </a:r>
              <a:r>
                <a:rPr lang="en-US" sz="2900" b="1" kern="12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kern="1200" dirty="0" err="1">
                  <a:solidFill>
                    <a:schemeClr val="tx2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900" b="1" kern="12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kern="1200" dirty="0" err="1">
                  <a:solidFill>
                    <a:schemeClr val="tx2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endParaRPr lang="vi-VN" sz="2900" b="1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9" name="Straight Connector 11"/>
          <p:cNvSpPr/>
          <p:nvPr/>
        </p:nvSpPr>
        <p:spPr>
          <a:xfrm>
            <a:off x="3615209" y="3589876"/>
            <a:ext cx="1245469" cy="52949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64747"/>
                </a:lnTo>
                <a:lnTo>
                  <a:pt x="1245469" y="264747"/>
                </a:lnTo>
                <a:lnTo>
                  <a:pt x="1245469" y="529494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Straight Connector 11"/>
          <p:cNvSpPr/>
          <p:nvPr/>
        </p:nvSpPr>
        <p:spPr>
          <a:xfrm>
            <a:off x="8753123" y="3589876"/>
            <a:ext cx="1245469" cy="52949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64747"/>
                </a:lnTo>
                <a:lnTo>
                  <a:pt x="1245469" y="264747"/>
                </a:lnTo>
                <a:lnTo>
                  <a:pt x="1245469" y="529494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Straight Connector 8"/>
          <p:cNvSpPr/>
          <p:nvPr/>
        </p:nvSpPr>
        <p:spPr>
          <a:xfrm>
            <a:off x="2369740" y="3589876"/>
            <a:ext cx="1245469" cy="52949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245469" y="0"/>
                </a:moveTo>
                <a:lnTo>
                  <a:pt x="1245469" y="264747"/>
                </a:lnTo>
                <a:lnTo>
                  <a:pt x="0" y="264747"/>
                </a:lnTo>
                <a:lnTo>
                  <a:pt x="0" y="529494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Straight Connector 8"/>
          <p:cNvSpPr/>
          <p:nvPr/>
        </p:nvSpPr>
        <p:spPr>
          <a:xfrm>
            <a:off x="7507654" y="3589876"/>
            <a:ext cx="1245469" cy="52949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245469" y="0"/>
                </a:moveTo>
                <a:lnTo>
                  <a:pt x="1245469" y="264747"/>
                </a:lnTo>
                <a:lnTo>
                  <a:pt x="0" y="264747"/>
                </a:lnTo>
                <a:lnTo>
                  <a:pt x="0" y="529494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4" name="Group 53"/>
          <p:cNvGrpSpPr/>
          <p:nvPr/>
        </p:nvGrpSpPr>
        <p:grpSpPr>
          <a:xfrm>
            <a:off x="1422111" y="4158141"/>
            <a:ext cx="1895258" cy="1323735"/>
            <a:chOff x="32702" y="3984037"/>
            <a:chExt cx="1895258" cy="132373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5" name="Rounded Rectangle 54"/>
            <p:cNvSpPr/>
            <p:nvPr/>
          </p:nvSpPr>
          <p:spPr>
            <a:xfrm>
              <a:off x="32702" y="3984037"/>
              <a:ext cx="1895258" cy="1323735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5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Rounded Rectangle 10"/>
            <p:cNvSpPr txBox="1"/>
            <p:nvPr/>
          </p:nvSpPr>
          <p:spPr>
            <a:xfrm>
              <a:off x="71473" y="4022808"/>
              <a:ext cx="1817716" cy="12461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b="1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Hồ</a:t>
              </a:r>
              <a:r>
                <a:rPr lang="en-US" sz="2900" b="1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b="1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900" b="1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ngọt</a:t>
              </a:r>
              <a:endParaRPr lang="vi-VN" sz="29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913049" y="4158141"/>
            <a:ext cx="1895258" cy="1323735"/>
            <a:chOff x="2523642" y="3984037"/>
            <a:chExt cx="1895258" cy="132373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8" name="Rounded Rectangle 57"/>
            <p:cNvSpPr/>
            <p:nvPr/>
          </p:nvSpPr>
          <p:spPr>
            <a:xfrm>
              <a:off x="2523642" y="3984037"/>
              <a:ext cx="1895258" cy="1323735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5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Rounded Rectangle 13"/>
            <p:cNvSpPr txBox="1"/>
            <p:nvPr/>
          </p:nvSpPr>
          <p:spPr>
            <a:xfrm>
              <a:off x="2562413" y="4022808"/>
              <a:ext cx="1817716" cy="12461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b="1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Hồ</a:t>
              </a:r>
              <a:r>
                <a:rPr lang="en-US" sz="2900" b="1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b="1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900" b="1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mặn</a:t>
              </a:r>
              <a:endParaRPr lang="vi-VN" sz="29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560025" y="4158140"/>
            <a:ext cx="1895258" cy="1323735"/>
            <a:chOff x="5014582" y="3984037"/>
            <a:chExt cx="1895258" cy="132373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1" name="Rounded Rectangle 60"/>
            <p:cNvSpPr/>
            <p:nvPr/>
          </p:nvSpPr>
          <p:spPr>
            <a:xfrm>
              <a:off x="5014582" y="3984037"/>
              <a:ext cx="1895258" cy="1323735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5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Rounded Rectangle 19"/>
            <p:cNvSpPr txBox="1"/>
            <p:nvPr/>
          </p:nvSpPr>
          <p:spPr>
            <a:xfrm>
              <a:off x="5053353" y="4022808"/>
              <a:ext cx="1817716" cy="12461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b="1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Hồ</a:t>
              </a:r>
              <a:endParaRPr lang="en-US" sz="29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b="1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900" b="1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nhiên</a:t>
              </a:r>
              <a:endParaRPr lang="vi-VN" sz="29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050963" y="4158139"/>
            <a:ext cx="1985603" cy="1323735"/>
            <a:chOff x="7426832" y="3984037"/>
            <a:chExt cx="1985603" cy="132373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4" name="Rounded Rectangle 63"/>
            <p:cNvSpPr/>
            <p:nvPr/>
          </p:nvSpPr>
          <p:spPr>
            <a:xfrm>
              <a:off x="7426832" y="3984037"/>
              <a:ext cx="1985603" cy="1323735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5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Rounded Rectangle 22"/>
            <p:cNvSpPr txBox="1"/>
            <p:nvPr/>
          </p:nvSpPr>
          <p:spPr>
            <a:xfrm>
              <a:off x="7465603" y="4022808"/>
              <a:ext cx="1908061" cy="12461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b="1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Hồ</a:t>
              </a:r>
              <a:r>
                <a:rPr lang="en-US" sz="2900" b="1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b="1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2900" b="1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endParaRPr lang="vi-VN" sz="29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632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843600" y="455058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图片 10">
            <a:extLst>
              <a:ext uri="{FF2B5EF4-FFF2-40B4-BE49-F238E27FC236}">
                <a16:creationId xmlns:a16="http://schemas.microsoft.com/office/drawing/2014/main" id="{5F687797-2A6A-4CE1-83CB-018E04D27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797" y="5392796"/>
            <a:ext cx="2733053" cy="17901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DCBD1E-702E-4107-A16B-9BBDB48814DC}"/>
              </a:ext>
            </a:extLst>
          </p:cNvPr>
          <p:cNvSpPr/>
          <p:nvPr/>
        </p:nvSpPr>
        <p:spPr>
          <a:xfrm>
            <a:off x="2022670" y="3254135"/>
            <a:ext cx="2352675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1B8ADA-115A-43D5-B9FD-72DC15CECE0F}"/>
              </a:ext>
            </a:extLst>
          </p:cNvPr>
          <p:cNvSpPr/>
          <p:nvPr/>
        </p:nvSpPr>
        <p:spPr>
          <a:xfrm>
            <a:off x="4867801" y="2991939"/>
            <a:ext cx="2936543" cy="950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EBDAF2-DDC6-4BB2-A3A3-117510C68490}"/>
              </a:ext>
            </a:extLst>
          </p:cNvPr>
          <p:cNvSpPr/>
          <p:nvPr/>
        </p:nvSpPr>
        <p:spPr>
          <a:xfrm>
            <a:off x="8255510" y="3218879"/>
            <a:ext cx="1911035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776A5A-5BC7-4E00-9514-5517A735317C}"/>
              </a:ext>
            </a:extLst>
          </p:cNvPr>
          <p:cNvSpPr/>
          <p:nvPr/>
        </p:nvSpPr>
        <p:spPr>
          <a:xfrm>
            <a:off x="3652459" y="6294972"/>
            <a:ext cx="1911035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B39E8D-9B31-426D-B5B9-4746E7D0B00C}"/>
              </a:ext>
            </a:extLst>
          </p:cNvPr>
          <p:cNvSpPr/>
          <p:nvPr/>
        </p:nvSpPr>
        <p:spPr>
          <a:xfrm>
            <a:off x="6660712" y="6315783"/>
            <a:ext cx="1911035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Administrator\Desktop\Hồ\Hồ Tơ Nưng (Hồ trên miệng núi lửa).jpg">
            <a:extLst>
              <a:ext uri="{FF2B5EF4-FFF2-40B4-BE49-F238E27FC236}">
                <a16:creationId xmlns:a16="http://schemas.microsoft.com/office/drawing/2014/main" id="{D608CB92-E402-4F54-944C-A7380F713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945" y="880863"/>
            <a:ext cx="2632709" cy="2263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istrator\Desktop\Hồ\Hồ Tây (Hồ móng ngựa).jpg">
            <a:extLst>
              <a:ext uri="{FF2B5EF4-FFF2-40B4-BE49-F238E27FC236}">
                <a16:creationId xmlns:a16="http://schemas.microsoft.com/office/drawing/2014/main" id="{D11368A7-777C-48FD-BE34-876E40031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801" y="880863"/>
            <a:ext cx="2647950" cy="2263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Administrator\Desktop\Hồ\Hồ Ba Bể (Hồ kiến tạo).jpg">
            <a:extLst>
              <a:ext uri="{FF2B5EF4-FFF2-40B4-BE49-F238E27FC236}">
                <a16:creationId xmlns:a16="http://schemas.microsoft.com/office/drawing/2014/main" id="{FE1C808F-0E9F-49DB-8293-A7FF4DEA5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345" y="889731"/>
            <a:ext cx="2667000" cy="22542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Administrator\Desktop\Hồ\Biển Chết (Hồ nước mặn).jpg">
            <a:extLst>
              <a:ext uri="{FF2B5EF4-FFF2-40B4-BE49-F238E27FC236}">
                <a16:creationId xmlns:a16="http://schemas.microsoft.com/office/drawing/2014/main" id="{FA350627-D979-4383-8C4D-B50CAE007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457" y="4119632"/>
            <a:ext cx="2644792" cy="2030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istrator\Desktop\Hồ\Hồ Thác Bà (Hồ nhân tạo).jpg">
            <a:extLst>
              <a:ext uri="{FF2B5EF4-FFF2-40B4-BE49-F238E27FC236}">
                <a16:creationId xmlns:a16="http://schemas.microsoft.com/office/drawing/2014/main" id="{9FBFC579-D750-4ECD-9559-E8F00CAE2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472" y="4108108"/>
            <a:ext cx="2646383" cy="2041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211027" y="4024382"/>
            <a:ext cx="1701605" cy="2030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vnexpress.net/nguyen-nhan-bien-chet-man-hon-nuoc-dai-duong-3466009.html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2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465" y="604838"/>
            <a:ext cx="4816265" cy="3389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147" y="2562430"/>
            <a:ext cx="5368673" cy="364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6">
            <a:extLst>
              <a:ext uri="{FF2B5EF4-FFF2-40B4-BE49-F238E27FC236}">
                <a16:creationId xmlns:a16="http://schemas.microsoft.com/office/drawing/2014/main" id="{CF39BEFB-C8CB-4160-8FB2-C0CA2F9EBF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700" y="381000"/>
            <a:ext cx="6858000" cy="6858000"/>
          </a:xfrm>
          <a:prstGeom prst="rect">
            <a:avLst/>
          </a:prstGeom>
        </p:spPr>
      </p:pic>
      <p:pic>
        <p:nvPicPr>
          <p:cNvPr id="9" name="PA_图片 3">
            <a:extLst>
              <a:ext uri="{FF2B5EF4-FFF2-40B4-BE49-F238E27FC236}">
                <a16:creationId xmlns:a16="http://schemas.microsoft.com/office/drawing/2014/main" id="{79DC9A9D-EC48-47AB-AE29-738727257FD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58" t="17893" r="25700" b="15886"/>
          <a:stretch/>
        </p:blipFill>
        <p:spPr>
          <a:xfrm>
            <a:off x="133350" y="3216623"/>
            <a:ext cx="3009899" cy="3469927"/>
          </a:xfrm>
          <a:prstGeom prst="rect">
            <a:avLst/>
          </a:prstGeom>
        </p:spPr>
      </p:pic>
      <p:sp>
        <p:nvSpPr>
          <p:cNvPr id="10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335292" y="2515284"/>
            <a:ext cx="35228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Em hãy cho biết vai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trò của sông, hồ đối với tự nhiên và đời sống con </a:t>
            </a: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người?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97467" y="593194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A_图片 8" descr="图片包含 矢量图形&#10;&#10;已生成高可信度的说明">
            <a:extLst>
              <a:ext uri="{FF2B5EF4-FFF2-40B4-BE49-F238E27FC236}">
                <a16:creationId xmlns:a16="http://schemas.microsoft.com/office/drawing/2014/main" id="{4DA5AF76-6DDF-4146-8347-8D8DFFC777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8698"/>
            <a:ext cx="2559562" cy="3696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3749" y="833063"/>
            <a:ext cx="8798794" cy="506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4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97467" y="593194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A_图片 8" descr="图片包含 矢量图形&#10;&#10;已生成高可信度的说明">
            <a:extLst>
              <a:ext uri="{FF2B5EF4-FFF2-40B4-BE49-F238E27FC236}">
                <a16:creationId xmlns:a16="http://schemas.microsoft.com/office/drawing/2014/main" id="{4DA5AF76-6DDF-4146-8347-8D8DFFC777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8698"/>
            <a:ext cx="2559562" cy="3696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439" y="885825"/>
            <a:ext cx="4420784" cy="3705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223" y="2506446"/>
            <a:ext cx="42291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97467" y="593194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A_图片 8" descr="图片包含 矢量图形&#10;&#10;已生成高可信度的说明">
            <a:extLst>
              <a:ext uri="{FF2B5EF4-FFF2-40B4-BE49-F238E27FC236}">
                <a16:creationId xmlns:a16="http://schemas.microsoft.com/office/drawing/2014/main" id="{4DA5AF76-6DDF-4146-8347-8D8DFFC777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8698"/>
            <a:ext cx="2559562" cy="369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9781" y="871537"/>
            <a:ext cx="4549519" cy="3667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9300" y="2247899"/>
            <a:ext cx="4849272" cy="3324225"/>
          </a:xfrm>
          <a:prstGeom prst="rect">
            <a:avLst/>
          </a:prstGeom>
        </p:spPr>
      </p:pic>
      <p:sp>
        <p:nvSpPr>
          <p:cNvPr id="8" name="PA_文本框 5">
            <a:extLst>
              <a:ext uri="{FF2B5EF4-FFF2-40B4-BE49-F238E27FC236}">
                <a16:creationId xmlns:a16="http://schemas.microsoft.com/office/drawing/2014/main" id="{E0F8F9D2-23D3-40EF-A5DE-3D88A345582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48195" y="5717024"/>
            <a:ext cx="2815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Giao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0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thông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669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97467" y="593194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A_图片 8" descr="图片包含 矢量图形&#10;&#10;已生成高可信度的说明">
            <a:extLst>
              <a:ext uri="{FF2B5EF4-FFF2-40B4-BE49-F238E27FC236}">
                <a16:creationId xmlns:a16="http://schemas.microsoft.com/office/drawing/2014/main" id="{4DA5AF76-6DDF-4146-8347-8D8DFFC777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8698"/>
            <a:ext cx="2559562" cy="3696200"/>
          </a:xfrm>
          <a:prstGeom prst="rect">
            <a:avLst/>
          </a:prstGeom>
        </p:spPr>
      </p:pic>
      <p:sp>
        <p:nvSpPr>
          <p:cNvPr id="8" name="PA_文本框 5">
            <a:extLst>
              <a:ext uri="{FF2B5EF4-FFF2-40B4-BE49-F238E27FC236}">
                <a16:creationId xmlns:a16="http://schemas.microsoft.com/office/drawing/2014/main" id="{E0F8F9D2-23D3-40EF-A5DE-3D88A345582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48195" y="5717024"/>
            <a:ext cx="2815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Nước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0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sinh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0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hoạt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972" y="2133600"/>
            <a:ext cx="4709299" cy="3314700"/>
          </a:xfrm>
          <a:prstGeom prst="rect">
            <a:avLst/>
          </a:prstGeom>
        </p:spPr>
      </p:pic>
      <p:sp>
        <p:nvSpPr>
          <p:cNvPr id="9" name="PA_文本框 5">
            <a:extLst>
              <a:ext uri="{FF2B5EF4-FFF2-40B4-BE49-F238E27FC236}">
                <a16:creationId xmlns:a16="http://schemas.microsoft.com/office/drawing/2014/main" id="{E0F8F9D2-23D3-40EF-A5DE-3D88A345582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090732" y="4354872"/>
            <a:ext cx="2815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Nước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0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tưới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0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đồng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0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ruộng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pic>
        <p:nvPicPr>
          <p:cNvPr id="1026" name="Picture 2" descr="Sử Dụng Máy Bơm Nước Tưới Ruộng Ở Nông Thô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45" y="849881"/>
            <a:ext cx="4753977" cy="31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9170" y="3329285"/>
            <a:ext cx="4632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vatgia.com/raovat/8972/13859038/su-dung-may-bom-nuoc-tuoi-ruong-o-nong-thon.html</a:t>
            </a:r>
            <a:r>
              <a:rPr lang="vi-VN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6843" y="933271"/>
            <a:ext cx="4584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0"/>
              </a:rPr>
              <a:t>https://dangcongsan.vn/nuoc-sach-va-ve-sinh-moi-truong-nong-thon/tin-hoat-dong/nuoc-sach--</a:t>
            </a:r>
            <a:r>
              <a:rPr lang="en-US" dirty="0" smtClean="0">
                <a:hlinkClick r:id="rId10"/>
              </a:rPr>
              <a:t>nhu-cau-thiet-yeu-cho-vung-nong-thon-222955.html</a:t>
            </a:r>
            <a:r>
              <a:rPr lang="vi-V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2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97467" y="593194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A_图片 8" descr="图片包含 矢量图形&#10;&#10;已生成高可信度的说明">
            <a:extLst>
              <a:ext uri="{FF2B5EF4-FFF2-40B4-BE49-F238E27FC236}">
                <a16:creationId xmlns:a16="http://schemas.microsoft.com/office/drawing/2014/main" id="{4DA5AF76-6DDF-4146-8347-8D8DFFC777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8698"/>
            <a:ext cx="2559562" cy="369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7841" y="2335597"/>
            <a:ext cx="5165618" cy="3448050"/>
          </a:xfrm>
          <a:prstGeom prst="rect">
            <a:avLst/>
          </a:prstGeom>
        </p:spPr>
      </p:pic>
      <p:sp>
        <p:nvSpPr>
          <p:cNvPr id="6" name="PA_文本框 5">
            <a:extLst>
              <a:ext uri="{FF2B5EF4-FFF2-40B4-BE49-F238E27FC236}">
                <a16:creationId xmlns:a16="http://schemas.microsoft.com/office/drawing/2014/main" id="{E0F8F9D2-23D3-40EF-A5DE-3D88A345582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38251" y="4389986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Suy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giảm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nguồn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nước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7" name="PA_文本框 5">
            <a:extLst>
              <a:ext uri="{FF2B5EF4-FFF2-40B4-BE49-F238E27FC236}">
                <a16:creationId xmlns:a16="http://schemas.microsoft.com/office/drawing/2014/main" id="{E0F8F9D2-23D3-40EF-A5DE-3D88A345582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404937" y="839401"/>
            <a:ext cx="8281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Hãy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bảo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vệ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nguồn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nước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8" name="PA_文本框 5">
            <a:extLst>
              <a:ext uri="{FF2B5EF4-FFF2-40B4-BE49-F238E27FC236}">
                <a16:creationId xmlns:a16="http://schemas.microsoft.com/office/drawing/2014/main" id="{E0F8F9D2-23D3-40EF-A5DE-3D88A345582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119545" y="6026261"/>
            <a:ext cx="281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Ô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nhiễm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pic>
        <p:nvPicPr>
          <p:cNvPr id="2050" name="Picture 2" descr="Hạn hán, thiếu nước đe dọa hàng chục ngàn héc-ta cây trồng - ThienNhien.Net  | Con người và Thiên nhiê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84" y="1518017"/>
            <a:ext cx="4079333" cy="272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0886" y="3015321"/>
            <a:ext cx="3824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0"/>
              </a:rPr>
              <a:t>https://www.thiennhien.net/2019/06/04/han-han-thieu-nuoc-de-doa-hang-chuc-ngan-hec-ta-cay-trong</a:t>
            </a:r>
            <a:r>
              <a:rPr lang="en-US" dirty="0" smtClean="0">
                <a:hlinkClick r:id="rId10"/>
              </a:rPr>
              <a:t>/</a:t>
            </a:r>
            <a:r>
              <a:rPr lang="vi-VN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63855" y="4913206"/>
            <a:ext cx="5132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1"/>
              </a:rPr>
              <a:t>https://</a:t>
            </a:r>
            <a:r>
              <a:rPr lang="en-US" dirty="0" smtClean="0">
                <a:hlinkClick r:id="rId11"/>
              </a:rPr>
              <a:t>luatminhkhue.vn/o-nhiem-moi-truong-nuoc-la-gi-quy-dinh-ve-o-nhiem-moi-truong-nuoc.aspx</a:t>
            </a:r>
            <a:r>
              <a:rPr lang="vi-V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9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220" y="-172584"/>
            <a:ext cx="8410575" cy="5419725"/>
          </a:xfrm>
          <a:prstGeom prst="rect">
            <a:avLst/>
          </a:prstGeom>
        </p:spPr>
      </p:pic>
      <p:sp>
        <p:nvSpPr>
          <p:cNvPr id="7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204801" y="2241914"/>
            <a:ext cx="4394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Bài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17: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Sông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và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hồ</a:t>
            </a:r>
            <a:endParaRPr lang="zh-CN" altLang="en-US" sz="3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3709" y="5922943"/>
            <a:ext cx="3377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GV: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Thị Kim Liên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4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A_图片 5">
            <a:extLst>
              <a:ext uri="{FF2B5EF4-FFF2-40B4-BE49-F238E27FC236}">
                <a16:creationId xmlns:a16="http://schemas.microsoft.com/office/drawing/2014/main" id="{D72433B6-D651-43DF-A9C8-17466AD9AF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65" t="33946" r="10385" b="24526"/>
          <a:stretch/>
        </p:blipFill>
        <p:spPr>
          <a:xfrm>
            <a:off x="7858125" y="4667250"/>
            <a:ext cx="5229226" cy="2847975"/>
          </a:xfrm>
          <a:prstGeom prst="rect">
            <a:avLst/>
          </a:prstGeom>
        </p:spPr>
      </p:pic>
      <p:pic>
        <p:nvPicPr>
          <p:cNvPr id="13" name="PA_图片 4">
            <a:extLst>
              <a:ext uri="{FF2B5EF4-FFF2-40B4-BE49-F238E27FC236}">
                <a16:creationId xmlns:a16="http://schemas.microsoft.com/office/drawing/2014/main" id="{4B2DC1D2-E523-4C97-9334-A942155749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327" y="1529977"/>
            <a:ext cx="3879978" cy="3074884"/>
          </a:xfrm>
          <a:prstGeom prst="rect">
            <a:avLst/>
          </a:prstGeom>
        </p:spPr>
      </p:pic>
      <p:sp>
        <p:nvSpPr>
          <p:cNvPr id="14" name="PA_文本框 5">
            <a:extLst>
              <a:ext uri="{FF2B5EF4-FFF2-40B4-BE49-F238E27FC236}">
                <a16:creationId xmlns:a16="http://schemas.microsoft.com/office/drawing/2014/main" id="{E0F8F9D2-23D3-40EF-A5DE-3D88A345582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753473" y="2321944"/>
            <a:ext cx="28158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3.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Sử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dụng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tổng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hợp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nguồn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nước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sông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và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hồ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pic>
        <p:nvPicPr>
          <p:cNvPr id="16" name="PA_图片 4">
            <a:extLst>
              <a:ext uri="{FF2B5EF4-FFF2-40B4-BE49-F238E27FC236}">
                <a16:creationId xmlns:a16="http://schemas.microsoft.com/office/drawing/2014/main" id="{D9C9184B-D205-46BD-AD26-AE8E6D130DD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201" y="1674477"/>
            <a:ext cx="3879978" cy="3074884"/>
          </a:xfrm>
          <a:prstGeom prst="rect">
            <a:avLst/>
          </a:prstGeom>
        </p:spPr>
      </p:pic>
      <p:pic>
        <p:nvPicPr>
          <p:cNvPr id="19" name="PA_图片 4">
            <a:extLst>
              <a:ext uri="{FF2B5EF4-FFF2-40B4-BE49-F238E27FC236}">
                <a16:creationId xmlns:a16="http://schemas.microsoft.com/office/drawing/2014/main" id="{779FECAC-BC6E-4061-8183-C4468F8E8B3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13" y="1982446"/>
            <a:ext cx="3879978" cy="3074884"/>
          </a:xfrm>
          <a:prstGeom prst="rect">
            <a:avLst/>
          </a:prstGeom>
        </p:spPr>
      </p:pic>
      <p:sp>
        <p:nvSpPr>
          <p:cNvPr id="24" name="PA_文本框 5">
            <a:extLst>
              <a:ext uri="{FF2B5EF4-FFF2-40B4-BE49-F238E27FC236}">
                <a16:creationId xmlns:a16="http://schemas.microsoft.com/office/drawing/2014/main" id="{E0F8F9D2-23D3-40EF-A5DE-3D88A345582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705237" y="2456918"/>
            <a:ext cx="281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2.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Hồ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25" name="PA_文本框 5">
            <a:extLst>
              <a:ext uri="{FF2B5EF4-FFF2-40B4-BE49-F238E27FC236}">
                <a16:creationId xmlns:a16="http://schemas.microsoft.com/office/drawing/2014/main" id="{E0F8F9D2-23D3-40EF-A5DE-3D88A345582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98250" y="2805809"/>
            <a:ext cx="28158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1.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Sông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,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lưu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lượng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nước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của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sông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9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510915" y="469589"/>
            <a:ext cx="4661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NỘI DUNG CHÍNH</a:t>
            </a:r>
            <a:endParaRPr lang="zh-CN" altLang="en-US" sz="3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247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220" y="-172584"/>
            <a:ext cx="8410575" cy="5419725"/>
          </a:xfrm>
          <a:prstGeom prst="rect">
            <a:avLst/>
          </a:prstGeom>
        </p:spPr>
      </p:pic>
      <p:sp>
        <p:nvSpPr>
          <p:cNvPr id="7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435710" y="1937113"/>
            <a:ext cx="4477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Bài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17: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Sông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và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hồ</a:t>
            </a:r>
            <a:endParaRPr lang="en-US" altLang="zh-CN" sz="3600" b="1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  <a:p>
            <a:pPr algn="ctr"/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(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Tiết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2)</a:t>
            </a:r>
            <a:endParaRPr lang="zh-CN" altLang="en-US" sz="3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2327" y="5682798"/>
            <a:ext cx="3377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GV: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Thị Kim Liên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24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413" y="817080"/>
            <a:ext cx="7479173" cy="5223840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591" y="-202909"/>
            <a:ext cx="2679409" cy="2679409"/>
          </a:xfrm>
          <a:prstGeom prst="rect">
            <a:avLst/>
          </a:prstGeom>
        </p:spPr>
      </p:pic>
      <p:sp>
        <p:nvSpPr>
          <p:cNvPr id="9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906667" y="3588215"/>
            <a:ext cx="49668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B0F0"/>
                </a:solidFill>
                <a:latin typeface="#9Slide04 Philosopher Bold" panose="0000080000000000000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B0F0"/>
                </a:solidFill>
                <a:latin typeface="#9Slide04 Philosopher Bold" panose="0000080000000000000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#9Slide04 Philosopher Bold" panose="0000080000000000000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00B0F0"/>
                </a:solidFill>
                <a:latin typeface="#9Slide04 Philosopher Bold" panose="0000080000000000000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#9Slide04 Philosopher Bold" panose="0000080000000000000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00B0F0"/>
                </a:solidFill>
                <a:latin typeface="#9Slide04 Philosopher Bold" panose="0000080000000000000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#9Slide04 Philosopher Bold" panose="0000080000000000000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B0F0"/>
                </a:solidFill>
                <a:latin typeface="#9Slide04 Philosopher Bold" panose="0000080000000000000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#9Slide04 Philosopher Bold" panose="0000080000000000000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00B0F0"/>
                </a:solidFill>
                <a:latin typeface="#9Slide04 Philosopher Bold" panose="0000080000000000000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#9Slide04 Philosopher Bold" panose="0000080000000000000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B0F0"/>
                </a:solidFill>
                <a:latin typeface="#9Slide04 Philosopher Bold" panose="0000080000000000000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#9Slide04 Philosopher Bold" panose="0000080000000000000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00B0F0"/>
                </a:solidFill>
                <a:latin typeface="#9Slide04 Philosopher Bold" panose="0000080000000000000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#9Slide04 Philosopher Bold" panose="0000080000000000000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B0F0"/>
                </a:solidFill>
                <a:latin typeface="#9Slide04 Philosopher Bold" panose="0000080000000000000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#9Slide04 Philosopher Bold" panose="0000080000000000000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B0F0"/>
                </a:solidFill>
                <a:latin typeface="#9Slide04 Philosopher Bold" panose="0000080000000000000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B0F0"/>
                </a:solidFill>
                <a:latin typeface="#9Slide04 Philosopher Bold" panose="0000080000000000000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B0F0"/>
                </a:solidFill>
                <a:latin typeface="#9Slide04 Philosopher Bold" panose="00000800000000000000"/>
                <a:cs typeface="Times New Roman" pitchFamily="18" charset="0"/>
              </a:rPr>
              <a:t> ta?</a:t>
            </a:r>
          </a:p>
        </p:txBody>
      </p:sp>
    </p:spTree>
    <p:extLst>
      <p:ext uri="{BB962C8B-B14F-4D97-AF65-F5344CB8AC3E}">
        <p14:creationId xmlns:p14="http://schemas.microsoft.com/office/powerpoint/2010/main" val="336906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88943" y="536729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图片 10">
            <a:extLst>
              <a:ext uri="{FF2B5EF4-FFF2-40B4-BE49-F238E27FC236}">
                <a16:creationId xmlns:a16="http://schemas.microsoft.com/office/drawing/2014/main" id="{5F687797-2A6A-4CE1-83CB-018E04D27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797" y="5392796"/>
            <a:ext cx="2733053" cy="1790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08326" y="3301416"/>
            <a:ext cx="1771188" cy="381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59850" y="3384068"/>
            <a:ext cx="1620005" cy="381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vi-VN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1168" y="6287690"/>
            <a:ext cx="1438703" cy="381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486384" y="6495753"/>
            <a:ext cx="1438703" cy="221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Administrator\Desktop\Hồ\Hồ Tơ Nưng (Hồ trên miệng núi lửa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880837"/>
            <a:ext cx="4206873" cy="2222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istrator\Desktop\Hồ\Hồ Tây (Hồ móng ngựa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17" y="877578"/>
            <a:ext cx="4510438" cy="2222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Administrator\Desktop\Hồ\Hồ Ba Bể (Hồ kiến tạo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809" y="3968730"/>
            <a:ext cx="4206873" cy="2033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Administrator\Desktop\Hồ\Hồ Thác Bà (Hồ nhân tạo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17" y="3943073"/>
            <a:ext cx="4510438" cy="2029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0175" y="2550681"/>
            <a:ext cx="4280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www.vntrip.vn/cam-nang/bien-ho-gia-lai-43450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0726" y="2286285"/>
            <a:ext cx="4345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vtv.vn/du-lich/nguoc-dong-lich-su-tim-hieu-thang-canh-ho-tay-ha-noi-144023.htm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85900" y="5422316"/>
            <a:ext cx="3938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backan.gov.vn/pages/ho-ba-be-lap-ky-luc-viet-nam.aspx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09691" y="5450894"/>
            <a:ext cx="4268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1"/>
              </a:rPr>
              <a:t>https://leadtour.vn/em-muon-di-ho-thac-ba-yen-bai</a:t>
            </a:r>
            <a:r>
              <a:rPr lang="en-US" dirty="0" smtClean="0">
                <a:hlinkClick r:id="rId11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0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3" grpId="0"/>
      <p:bldP spid="13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6">
            <a:extLst>
              <a:ext uri="{FF2B5EF4-FFF2-40B4-BE49-F238E27FC236}">
                <a16:creationId xmlns:a16="http://schemas.microsoft.com/office/drawing/2014/main" id="{CF39BEFB-C8CB-4160-8FB2-C0CA2F9EBF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700" y="381000"/>
            <a:ext cx="6858000" cy="6858000"/>
          </a:xfrm>
          <a:prstGeom prst="rect">
            <a:avLst/>
          </a:prstGeom>
        </p:spPr>
      </p:pic>
      <p:pic>
        <p:nvPicPr>
          <p:cNvPr id="9" name="PA_图片 3">
            <a:extLst>
              <a:ext uri="{FF2B5EF4-FFF2-40B4-BE49-F238E27FC236}">
                <a16:creationId xmlns:a16="http://schemas.microsoft.com/office/drawing/2014/main" id="{79DC9A9D-EC48-47AB-AE29-738727257FD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58" t="17893" r="25700" b="15886"/>
          <a:stretch/>
        </p:blipFill>
        <p:spPr>
          <a:xfrm>
            <a:off x="133350" y="3216623"/>
            <a:ext cx="3009899" cy="3469927"/>
          </a:xfrm>
          <a:prstGeom prst="rect">
            <a:avLst/>
          </a:prstGeom>
        </p:spPr>
      </p:pic>
      <p:sp>
        <p:nvSpPr>
          <p:cNvPr id="10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621042" y="3639234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Hồ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là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gì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?</a:t>
            </a:r>
            <a:endParaRPr lang="zh-CN" altLang="en-US" sz="3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479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97467" y="593194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A_图片 8" descr="图片包含 矢量图形&#10;&#10;已生成高可信度的说明">
            <a:extLst>
              <a:ext uri="{FF2B5EF4-FFF2-40B4-BE49-F238E27FC236}">
                <a16:creationId xmlns:a16="http://schemas.microsoft.com/office/drawing/2014/main" id="{4DA5AF76-6DDF-4146-8347-8D8DFFC777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8698"/>
            <a:ext cx="2559562" cy="3696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7FC453-7F72-4F32-B56E-DF872B74E76E}"/>
              </a:ext>
            </a:extLst>
          </p:cNvPr>
          <p:cNvSpPr/>
          <p:nvPr/>
        </p:nvSpPr>
        <p:spPr>
          <a:xfrm>
            <a:off x="2895600" y="5493811"/>
            <a:ext cx="5934075" cy="96413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</a:rPr>
              <a:t>Hồ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là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một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dạng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địa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hình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trũng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chứa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nước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thường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khép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kín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và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không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trực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tiếp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thông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biển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Hồ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thường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không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hình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dạng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định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vi-VN" sz="2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44753-6223-48CA-BB89-062C933284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-319" r="1493" b="319"/>
          <a:stretch/>
        </p:blipFill>
        <p:spPr>
          <a:xfrm>
            <a:off x="4879112" y="1265982"/>
            <a:ext cx="5776324" cy="37827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A_文本框 5">
            <a:extLst>
              <a:ext uri="{FF2B5EF4-FFF2-40B4-BE49-F238E27FC236}">
                <a16:creationId xmlns:a16="http://schemas.microsoft.com/office/drawing/2014/main" id="{E0F8F9D2-23D3-40EF-A5DE-3D88A345582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23670" y="1004372"/>
            <a:ext cx="281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2.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Hồ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251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>
            <a:extLst>
              <a:ext uri="{FF2B5EF4-FFF2-40B4-BE49-F238E27FC236}">
                <a16:creationId xmlns:a16="http://schemas.microsoft.com/office/drawing/2014/main" id="{7517A938-F323-49E9-A14B-938518F727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10662" y="-91590"/>
            <a:ext cx="9396076" cy="5656000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357517" y="2343834"/>
            <a:ext cx="30261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Em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hãy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cho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biết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c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ó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mấy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loại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hồ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?</a:t>
            </a:r>
            <a:endParaRPr lang="zh-CN" altLang="en-US" sz="3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644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3867</TotalTime>
  <Words>290</Words>
  <Application>Microsoft Office PowerPoint</Application>
  <PresentationFormat>Widescreen</PresentationFormat>
  <Paragraphs>72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#9Slide04 Philosopher Bold</vt:lpstr>
      <vt:lpstr>Arial</vt:lpstr>
      <vt:lpstr>Calibri</vt:lpstr>
      <vt:lpstr>Century Gothic</vt:lpstr>
      <vt:lpstr>等线</vt:lpstr>
      <vt:lpstr>Tahoma</vt:lpstr>
      <vt:lpstr>Times New Roman</vt:lpstr>
      <vt:lpstr>Wingdings 3</vt:lpstr>
      <vt:lpstr>幼圆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Trân Thị Kim Liên</dc:creator>
  <cp:lastModifiedBy>Trân Thị Kim Liên</cp:lastModifiedBy>
  <cp:revision>6</cp:revision>
  <dcterms:created xsi:type="dcterms:W3CDTF">2022-08-07T07:52:12Z</dcterms:created>
  <dcterms:modified xsi:type="dcterms:W3CDTF">2022-08-10T00:19:34Z</dcterms:modified>
</cp:coreProperties>
</file>